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CCA"/>
    <a:srgbClr val="494C4E"/>
    <a:srgbClr val="383581"/>
    <a:srgbClr val="006B33"/>
    <a:srgbClr val="9B6146"/>
    <a:srgbClr val="3D6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-12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2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9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1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7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2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4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7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4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6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1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B0D4E-A18B-4FE9-A921-9D4456713CD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2214-B2DB-42E2-BBE5-1D9BDEAA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2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byben.com/2018/12/puerto-rico-day-6-secret-beaches-and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hyperlink" Target="https://en.wikipedia.org/wiki/Time_Flies_(film)" TargetMode="External"/><Relationship Id="rId3" Type="http://schemas.openxmlformats.org/officeDocument/2006/relationships/hyperlink" Target="http://drdeborahserani.blogspot.com/2010_04_01_archive.html" TargetMode="External"/><Relationship Id="rId7" Type="http://schemas.openxmlformats.org/officeDocument/2006/relationships/hyperlink" Target="https://the2womancrusade.com/2017/10/16/lead-the-way-3/" TargetMode="External"/><Relationship Id="rId12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://edcabellon.com/personal/transitions/" TargetMode="External"/><Relationship Id="rId5" Type="http://schemas.openxmlformats.org/officeDocument/2006/relationships/hyperlink" Target="http://radicalprofeminist.blogspot.com/2011/02/spiritual-ethics-and-social-politics-of.html" TargetMode="External"/><Relationship Id="rId10" Type="http://schemas.openxmlformats.org/officeDocument/2006/relationships/image" Target="../media/image6.jpg"/><Relationship Id="rId4" Type="http://schemas.openxmlformats.org/officeDocument/2006/relationships/image" Target="../media/image3.jpg"/><Relationship Id="rId9" Type="http://schemas.openxmlformats.org/officeDocument/2006/relationships/hyperlink" Target="http://www.createdebate.com/debate/show/Good_Bye_CreateDebat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byben.com/2018/12/puerto-rico-day-6-secret-beaches-and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100C7-D5D5-4502-A190-8885530F9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992" y="2235200"/>
            <a:ext cx="8780016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rgbClr val="494C4E"/>
                </a:solidFill>
                <a:latin typeface="Comic Sans MS" panose="030F0702030302020204" pitchFamily="66" charset="0"/>
              </a:rPr>
              <a:t>Unsolicited Advice </a:t>
            </a:r>
            <a:br>
              <a:rPr lang="en-US" b="1" dirty="0">
                <a:ln>
                  <a:solidFill>
                    <a:schemeClr val="bg1"/>
                  </a:solidFill>
                </a:ln>
                <a:solidFill>
                  <a:srgbClr val="494C4E"/>
                </a:solidFill>
                <a:latin typeface="Comic Sans MS" panose="030F0702030302020204" pitchFamily="66" charset="0"/>
              </a:rPr>
            </a:br>
            <a:r>
              <a:rPr lang="en-US" sz="4900" b="1" dirty="0">
                <a:ln>
                  <a:solidFill>
                    <a:schemeClr val="bg1"/>
                  </a:solidFill>
                </a:ln>
                <a:solidFill>
                  <a:srgbClr val="494C4E"/>
                </a:solidFill>
                <a:latin typeface="Comic Sans MS" panose="030F0702030302020204" pitchFamily="66" charset="0"/>
              </a:rPr>
              <a:t>from a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rgbClr val="494C4E"/>
                </a:solidFill>
                <a:latin typeface="Comic Sans MS" panose="030F0702030302020204" pitchFamily="66" charset="0"/>
              </a:rPr>
              <a:t> </a:t>
            </a:r>
            <a:br>
              <a:rPr lang="en-US" b="1" dirty="0">
                <a:ln>
                  <a:solidFill>
                    <a:schemeClr val="bg1"/>
                  </a:solidFill>
                </a:ln>
                <a:solidFill>
                  <a:srgbClr val="494C4E"/>
                </a:solidFill>
                <a:latin typeface="Comic Sans MS" panose="030F0702030302020204" pitchFamily="66" charset="0"/>
              </a:rPr>
            </a:b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rgbClr val="494C4E"/>
                </a:solidFill>
                <a:latin typeface="Comic Sans MS" panose="030F0702030302020204" pitchFamily="66" charset="0"/>
              </a:rPr>
              <a:t>Retiring </a:t>
            </a:r>
            <a:r>
              <a:rPr lang="en-US" b="1" dirty="0" err="1">
                <a:ln>
                  <a:solidFill>
                    <a:schemeClr val="bg1"/>
                  </a:solidFill>
                </a:ln>
                <a:solidFill>
                  <a:srgbClr val="494C4E"/>
                </a:solidFill>
                <a:latin typeface="Comic Sans MS" panose="030F0702030302020204" pitchFamily="66" charset="0"/>
              </a:rPr>
              <a:t>FMer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494C4E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ABB036-4F98-4025-B9C7-8D1D498A0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7016" y="5120120"/>
            <a:ext cx="3266983" cy="1655762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Carolyn Gleason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October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BDC41C-5FFA-47CC-AE60-95FC54A5C93B}"/>
              </a:ext>
            </a:extLst>
          </p:cNvPr>
          <p:cNvSpPr txBox="1"/>
          <p:nvPr/>
        </p:nvSpPr>
        <p:spPr>
          <a:xfrm rot="21004808">
            <a:off x="4880409" y="2990461"/>
            <a:ext cx="401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Ink Free" panose="03080402000500000000" pitchFamily="66" charset="0"/>
              </a:rPr>
              <a:t>but young at heart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B1EA38-5113-471B-8358-C28D04EFB97B}"/>
              </a:ext>
            </a:extLst>
          </p:cNvPr>
          <p:cNvSpPr txBox="1"/>
          <p:nvPr/>
        </p:nvSpPr>
        <p:spPr>
          <a:xfrm>
            <a:off x="4776186" y="380852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Ink Free" panose="03080402000500000000" pitchFamily="66" charset="0"/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194218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74000">
              <a:srgbClr val="EEDCCA"/>
            </a:gs>
            <a:gs pos="83000">
              <a:srgbClr val="EEDCCA"/>
            </a:gs>
            <a:gs pos="100000">
              <a:srgbClr val="EEDCC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BA35A9FE-2C39-4EFA-A974-ECB4C02BBB90}"/>
              </a:ext>
            </a:extLst>
          </p:cNvPr>
          <p:cNvGrpSpPr/>
          <p:nvPr/>
        </p:nvGrpSpPr>
        <p:grpSpPr>
          <a:xfrm>
            <a:off x="78871" y="89214"/>
            <a:ext cx="6277541" cy="1188720"/>
            <a:chOff x="78871" y="89214"/>
            <a:chExt cx="6277541" cy="118872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C9772E60-9510-43C3-BAC6-7DBAC4F97783}"/>
                </a:ext>
              </a:extLst>
            </p:cNvPr>
            <p:cNvSpPr/>
            <p:nvPr/>
          </p:nvSpPr>
          <p:spPr>
            <a:xfrm>
              <a:off x="78871" y="89214"/>
              <a:ext cx="1188720" cy="1188720"/>
            </a:xfrm>
            <a:prstGeom prst="ellipse">
              <a:avLst/>
            </a:prstGeom>
            <a:blipFill>
              <a:blip r:embed="rId2">
                <a:extLst>
                  <a:ext uri="{837473B0-CC2E-450A-ABE3-18F120FF3D39}">
                    <a1611:picAttrSrcUrl xmlns:a1611="http://schemas.microsoft.com/office/drawing/2016/11/main" xmlns="" r:id="rId3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FACB414D-2CB1-4496-9724-80BF2BDDD1E1}"/>
                </a:ext>
              </a:extLst>
            </p:cNvPr>
            <p:cNvSpPr txBox="1"/>
            <p:nvPr/>
          </p:nvSpPr>
          <p:spPr>
            <a:xfrm>
              <a:off x="1267591" y="206520"/>
              <a:ext cx="50888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6B33"/>
                  </a:solidFill>
                  <a:latin typeface="Comic Sans MS" panose="030F0702030302020204" pitchFamily="66" charset="0"/>
                </a:rPr>
                <a:t>Take the time early in your career to learn your craft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4C1B6C7D-681E-44BB-852C-E6C7292EC0C2}"/>
              </a:ext>
            </a:extLst>
          </p:cNvPr>
          <p:cNvGrpSpPr/>
          <p:nvPr/>
        </p:nvGrpSpPr>
        <p:grpSpPr>
          <a:xfrm>
            <a:off x="1863093" y="965311"/>
            <a:ext cx="7202036" cy="1188720"/>
            <a:chOff x="1863093" y="965311"/>
            <a:chExt cx="7202036" cy="118872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DABDA9D1-0DD3-4547-8C2D-53E4941DADCD}"/>
                </a:ext>
              </a:extLst>
            </p:cNvPr>
            <p:cNvSpPr/>
            <p:nvPr/>
          </p:nvSpPr>
          <p:spPr>
            <a:xfrm>
              <a:off x="7876409" y="965311"/>
              <a:ext cx="1188720" cy="1188720"/>
            </a:xfrm>
            <a:prstGeom prst="ellipse">
              <a:avLst/>
            </a:prstGeom>
            <a:blipFill>
              <a:blip r:embed="rId4">
                <a:extLs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F1368C60-677D-459F-8E1C-B3B510CD429C}"/>
                </a:ext>
              </a:extLst>
            </p:cNvPr>
            <p:cNvSpPr txBox="1"/>
            <p:nvPr/>
          </p:nvSpPr>
          <p:spPr>
            <a:xfrm>
              <a:off x="1863093" y="1288210"/>
              <a:ext cx="6013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rgbClr val="383581"/>
                  </a:solidFill>
                  <a:latin typeface="Comic Sans MS" panose="030F0702030302020204" pitchFamily="66" charset="0"/>
                </a:rPr>
                <a:t>It’s a small Air Force…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54CE0A0B-FFA6-4719-B9EB-419768A0AED7}"/>
              </a:ext>
            </a:extLst>
          </p:cNvPr>
          <p:cNvGrpSpPr/>
          <p:nvPr/>
        </p:nvGrpSpPr>
        <p:grpSpPr>
          <a:xfrm>
            <a:off x="78871" y="1978124"/>
            <a:ext cx="7202037" cy="1188720"/>
            <a:chOff x="78871" y="1978124"/>
            <a:chExt cx="7202037" cy="118872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62D7524A-D59E-4D60-8D54-E509AC0E0983}"/>
                </a:ext>
              </a:extLst>
            </p:cNvPr>
            <p:cNvSpPr/>
            <p:nvPr/>
          </p:nvSpPr>
          <p:spPr>
            <a:xfrm>
              <a:off x="78871" y="1978124"/>
              <a:ext cx="1188720" cy="1188720"/>
            </a:xfrm>
            <a:prstGeom prst="ellipse">
              <a:avLst/>
            </a:prstGeom>
            <a:blipFill>
              <a:blip r:embed="rId6">
                <a:extLst>
                  <a:ext uri="{837473B0-CC2E-450A-ABE3-18F120FF3D39}">
                    <a1611:picAttrSrcUrl xmlns:a1611="http://schemas.microsoft.com/office/drawing/2016/11/main" xmlns="" r:id="rId7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0B71678-3688-4F7A-8E7B-DC8384D26209}"/>
                </a:ext>
              </a:extLst>
            </p:cNvPr>
            <p:cNvSpPr txBox="1"/>
            <p:nvPr/>
          </p:nvSpPr>
          <p:spPr>
            <a:xfrm>
              <a:off x="1267592" y="2095430"/>
              <a:ext cx="60133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494C4E"/>
                  </a:solidFill>
                  <a:latin typeface="Comic Sans MS" panose="030F0702030302020204" pitchFamily="66" charset="0"/>
                </a:rPr>
                <a:t>Every boss gives you the opportunity to learn how YOU want to lead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157CFBAA-C193-4D2A-8A43-6E98F62541EF}"/>
              </a:ext>
            </a:extLst>
          </p:cNvPr>
          <p:cNvGrpSpPr/>
          <p:nvPr/>
        </p:nvGrpSpPr>
        <p:grpSpPr>
          <a:xfrm>
            <a:off x="2902998" y="3257840"/>
            <a:ext cx="6162131" cy="1188720"/>
            <a:chOff x="2902998" y="3257840"/>
            <a:chExt cx="6162131" cy="118872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314EFC81-B3A4-4F15-BAD1-5CFC9C2B3246}"/>
                </a:ext>
              </a:extLst>
            </p:cNvPr>
            <p:cNvSpPr/>
            <p:nvPr/>
          </p:nvSpPr>
          <p:spPr>
            <a:xfrm>
              <a:off x="7876409" y="3257840"/>
              <a:ext cx="1188720" cy="1188720"/>
            </a:xfrm>
            <a:prstGeom prst="ellipse">
              <a:avLst/>
            </a:prstGeom>
            <a:blipFill>
              <a:blip r:embed="rId8">
                <a:extLst>
                  <a:ext uri="{837473B0-CC2E-450A-ABE3-18F120FF3D39}">
                    <a1611:picAttrSrcUrl xmlns:a1611="http://schemas.microsoft.com/office/drawing/2016/11/main" xmlns="" r:id="rId9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6B2F8EC4-AAD1-4E4E-A0DB-A0F1540C6BDF}"/>
                </a:ext>
              </a:extLst>
            </p:cNvPr>
            <p:cNvSpPr txBox="1"/>
            <p:nvPr/>
          </p:nvSpPr>
          <p:spPr>
            <a:xfrm>
              <a:off x="2902998" y="3375146"/>
              <a:ext cx="4949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rgbClr val="383581"/>
                  </a:solidFill>
                  <a:latin typeface="Comic Sans MS" panose="030F0702030302020204" pitchFamily="66" charset="0"/>
                </a:rPr>
                <a:t>How you leave an organization says a lot about you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71E23F73-B378-4AB9-B25F-08CB4D4E08E2}"/>
              </a:ext>
            </a:extLst>
          </p:cNvPr>
          <p:cNvGrpSpPr/>
          <p:nvPr/>
        </p:nvGrpSpPr>
        <p:grpSpPr>
          <a:xfrm>
            <a:off x="78871" y="4366658"/>
            <a:ext cx="7493781" cy="1188720"/>
            <a:chOff x="78871" y="4366658"/>
            <a:chExt cx="7493781" cy="1188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714A7F3F-20A2-4D25-B66F-30063E5864A3}"/>
                </a:ext>
              </a:extLst>
            </p:cNvPr>
            <p:cNvSpPr/>
            <p:nvPr/>
          </p:nvSpPr>
          <p:spPr>
            <a:xfrm>
              <a:off x="78871" y="4366658"/>
              <a:ext cx="1188720" cy="1188720"/>
            </a:xfrm>
            <a:prstGeom prst="ellipse">
              <a:avLst/>
            </a:prstGeom>
            <a:blipFill>
              <a:blip r:embed="rId10">
                <a:extLst>
                  <a:ext uri="{837473B0-CC2E-450A-ABE3-18F120FF3D39}">
                    <a1611:picAttrSrcUrl xmlns:a1611="http://schemas.microsoft.com/office/drawing/2016/11/main" xmlns="" r:id="rId11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317AA124-5AFC-431F-8F56-2993138698C5}"/>
                </a:ext>
              </a:extLst>
            </p:cNvPr>
            <p:cNvSpPr txBox="1"/>
            <p:nvPr/>
          </p:nvSpPr>
          <p:spPr>
            <a:xfrm>
              <a:off x="1267591" y="4488265"/>
              <a:ext cx="63050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6B33"/>
                  </a:solidFill>
                  <a:latin typeface="Comic Sans MS" panose="030F0702030302020204" pitchFamily="66" charset="0"/>
                </a:rPr>
                <a:t>If you get an opportunity to serve outside your comfort zone, take it!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62AC2A02-E68C-42C2-BF7A-010492C3280B}"/>
              </a:ext>
            </a:extLst>
          </p:cNvPr>
          <p:cNvGrpSpPr/>
          <p:nvPr/>
        </p:nvGrpSpPr>
        <p:grpSpPr>
          <a:xfrm>
            <a:off x="2065874" y="5601384"/>
            <a:ext cx="5607753" cy="1188720"/>
            <a:chOff x="2105003" y="5596885"/>
            <a:chExt cx="5607753" cy="118872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D6882A55-308C-4AA3-B00B-010E92FABD00}"/>
                </a:ext>
              </a:extLst>
            </p:cNvPr>
            <p:cNvSpPr/>
            <p:nvPr/>
          </p:nvSpPr>
          <p:spPr>
            <a:xfrm>
              <a:off x="2105003" y="5596885"/>
              <a:ext cx="1188720" cy="1188720"/>
            </a:xfrm>
            <a:prstGeom prst="ellipse">
              <a:avLst/>
            </a:prstGeom>
            <a:blipFill>
              <a:blip r:embed="rId12">
                <a:extLst>
                  <a:ext uri="{837473B0-CC2E-450A-ABE3-18F120FF3D39}">
                    <a1611:picAttrSrcUrl xmlns:a1611="http://schemas.microsoft.com/office/drawing/2016/11/main" xmlns="" r:id="rId13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D1043C04-F8EB-45D3-8DBA-3173E08453FD}"/>
                </a:ext>
              </a:extLst>
            </p:cNvPr>
            <p:cNvSpPr txBox="1"/>
            <p:nvPr/>
          </p:nvSpPr>
          <p:spPr>
            <a:xfrm>
              <a:off x="3371503" y="5929635"/>
              <a:ext cx="43412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494C4E"/>
                  </a:solidFill>
                  <a:latin typeface="Comic Sans MS" panose="030F0702030302020204" pitchFamily="66" charset="0"/>
                </a:rPr>
                <a:t>Savor every moment!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09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2E186F1-5F3F-46A4-AE0B-A3345CA03856}"/>
              </a:ext>
            </a:extLst>
          </p:cNvPr>
          <p:cNvSpPr txBox="1"/>
          <p:nvPr/>
        </p:nvSpPr>
        <p:spPr>
          <a:xfrm>
            <a:off x="4184725" y="1704903"/>
            <a:ext cx="3172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omic Sans MS" panose="030F0702030302020204" pitchFamily="66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8010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72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Unsolicited Advice  from a  Retiring FMer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 Gleason</dc:creator>
  <cp:lastModifiedBy>JG</cp:lastModifiedBy>
  <cp:revision>20</cp:revision>
  <dcterms:created xsi:type="dcterms:W3CDTF">2020-10-20T17:07:18Z</dcterms:created>
  <dcterms:modified xsi:type="dcterms:W3CDTF">2020-10-28T23:01:48Z</dcterms:modified>
</cp:coreProperties>
</file>